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1"/>
  </p:notesMasterIdLst>
  <p:sldIdLst>
    <p:sldId id="277" r:id="rId2"/>
    <p:sldId id="292" r:id="rId3"/>
    <p:sldId id="256" r:id="rId4"/>
    <p:sldId id="257" r:id="rId5"/>
    <p:sldId id="258" r:id="rId6"/>
    <p:sldId id="341" r:id="rId7"/>
    <p:sldId id="340" r:id="rId8"/>
    <p:sldId id="262" r:id="rId9"/>
    <p:sldId id="263" r:id="rId10"/>
    <p:sldId id="293" r:id="rId11"/>
    <p:sldId id="398" r:id="rId12"/>
    <p:sldId id="265" r:id="rId13"/>
    <p:sldId id="294" r:id="rId14"/>
    <p:sldId id="295" r:id="rId15"/>
    <p:sldId id="377" r:id="rId16"/>
    <p:sldId id="376" r:id="rId17"/>
    <p:sldId id="378" r:id="rId18"/>
    <p:sldId id="379" r:id="rId19"/>
    <p:sldId id="380" r:id="rId20"/>
    <p:sldId id="381" r:id="rId21"/>
    <p:sldId id="399" r:id="rId22"/>
    <p:sldId id="268" r:id="rId23"/>
    <p:sldId id="270" r:id="rId24"/>
    <p:sldId id="271" r:id="rId25"/>
    <p:sldId id="276" r:id="rId26"/>
    <p:sldId id="387" r:id="rId27"/>
    <p:sldId id="401" r:id="rId28"/>
    <p:sldId id="400" r:id="rId29"/>
    <p:sldId id="382" r:id="rId30"/>
    <p:sldId id="383" r:id="rId31"/>
    <p:sldId id="384" r:id="rId32"/>
    <p:sldId id="397" r:id="rId33"/>
    <p:sldId id="284" r:id="rId34"/>
    <p:sldId id="308" r:id="rId35"/>
    <p:sldId id="403" r:id="rId36"/>
    <p:sldId id="404" r:id="rId37"/>
    <p:sldId id="402" r:id="rId38"/>
    <p:sldId id="288" r:id="rId39"/>
    <p:sldId id="286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94660"/>
  </p:normalViewPr>
  <p:slideViewPr>
    <p:cSldViewPr showGuides="1">
      <p:cViewPr varScale="1">
        <p:scale>
          <a:sx n="104" d="100"/>
          <a:sy n="104" d="100"/>
        </p:scale>
        <p:origin x="181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Основные показатели пробного и основного ЕГЭ-2025</a:t>
            </a:r>
          </a:p>
          <a:p>
            <a:pPr>
              <a:defRPr/>
            </a:pPr>
            <a:endParaRPr lang="ru-RU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Пробный ЕГЭ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Кол-во участников ЕГЭ</c:v>
                </c:pt>
                <c:pt idx="1">
                  <c:v>Качество знаний, %</c:v>
                </c:pt>
                <c:pt idx="2">
                  <c:v>"5", %</c:v>
                </c:pt>
                <c:pt idx="3">
                  <c:v>"4", %</c:v>
                </c:pt>
                <c:pt idx="4">
                  <c:v>"3", %</c:v>
                </c:pt>
                <c:pt idx="5">
                  <c:v>"2", %</c:v>
                </c:pt>
                <c:pt idx="6">
                  <c:v>Показатель успешности, %</c:v>
                </c:pt>
                <c:pt idx="7">
                  <c:v>Средний балл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11</c:v>
                </c:pt>
                <c:pt idx="1">
                  <c:v>45</c:v>
                </c:pt>
                <c:pt idx="2">
                  <c:v>18</c:v>
                </c:pt>
                <c:pt idx="3">
                  <c:v>27</c:v>
                </c:pt>
                <c:pt idx="4">
                  <c:v>55</c:v>
                </c:pt>
                <c:pt idx="5">
                  <c:v>0</c:v>
                </c:pt>
                <c:pt idx="6">
                  <c:v>100</c:v>
                </c:pt>
                <c:pt idx="7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A9-480D-8A26-2619901C056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Основной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Кол-во участников ЕГЭ</c:v>
                </c:pt>
                <c:pt idx="1">
                  <c:v>Качество знаний, %</c:v>
                </c:pt>
                <c:pt idx="2">
                  <c:v>"5", %</c:v>
                </c:pt>
                <c:pt idx="3">
                  <c:v>"4", %</c:v>
                </c:pt>
                <c:pt idx="4">
                  <c:v>"3", %</c:v>
                </c:pt>
                <c:pt idx="5">
                  <c:v>"2", %</c:v>
                </c:pt>
                <c:pt idx="6">
                  <c:v>Показатель успешности, %</c:v>
                </c:pt>
                <c:pt idx="7">
                  <c:v>Средний балл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10</c:v>
                </c:pt>
                <c:pt idx="1">
                  <c:v>60</c:v>
                </c:pt>
                <c:pt idx="2">
                  <c:v>20</c:v>
                </c:pt>
                <c:pt idx="3">
                  <c:v>40</c:v>
                </c:pt>
                <c:pt idx="4">
                  <c:v>20</c:v>
                </c:pt>
                <c:pt idx="5">
                  <c:v>20</c:v>
                </c:pt>
                <c:pt idx="6">
                  <c:v>80</c:v>
                </c:pt>
                <c:pt idx="7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A9-480D-8A26-2619901C056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Лист1!$A$2:$A$9</c:f>
              <c:strCache>
                <c:ptCount val="8"/>
                <c:pt idx="0">
                  <c:v>Кол-во участников ЕГЭ</c:v>
                </c:pt>
                <c:pt idx="1">
                  <c:v>Качество знаний, %</c:v>
                </c:pt>
                <c:pt idx="2">
                  <c:v>"5", %</c:v>
                </c:pt>
                <c:pt idx="3">
                  <c:v>"4", %</c:v>
                </c:pt>
                <c:pt idx="4">
                  <c:v>"3", %</c:v>
                </c:pt>
                <c:pt idx="5">
                  <c:v>"2", %</c:v>
                </c:pt>
                <c:pt idx="6">
                  <c:v>Показатель успешности, %</c:v>
                </c:pt>
                <c:pt idx="7">
                  <c:v>Средний балл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2-66A9-480D-8A26-2619901C05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73822688"/>
        <c:axId val="1573816032"/>
      </c:barChart>
      <c:catAx>
        <c:axId val="1573822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73816032"/>
        <c:crosses val="autoZero"/>
        <c:auto val="1"/>
        <c:lblAlgn val="ctr"/>
        <c:lblOffset val="100"/>
        <c:noMultiLvlLbl val="0"/>
      </c:catAx>
      <c:valAx>
        <c:axId val="1573816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73822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D6606-F2D4-4421-B0D8-E5B7A2815CD6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DC14FB-2CDA-4381-B867-966E0C164EA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305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415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135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135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065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065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210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210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 panose="05020102010507070707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490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 panose="020B0604030504040204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7095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 panose="05020102010507070707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990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575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8945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425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364014"/>
            <a:ext cx="460851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Candara" panose="020E0502030303020204" pitchFamily="34" charset="0"/>
              </a:rPr>
              <a:t>22.08.2025</a:t>
            </a:r>
            <a:endParaRPr lang="ru-RU" sz="3200" b="1" dirty="0">
              <a:solidFill>
                <a:srgbClr val="006600"/>
              </a:solidFill>
              <a:latin typeface="Candara" panose="020E0502030303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1988840"/>
            <a:ext cx="756084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ОСОБЕННОСТИ ПРЕПОДАВАНИЯ  ГЕОГРАФИИ </a:t>
            </a:r>
          </a:p>
          <a:p>
            <a:pPr algn="ctr"/>
            <a:r>
              <a:rPr lang="ru-RU" sz="40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В 2025-2026  УЧЕБНОМ  ГОДУ</a:t>
            </a:r>
            <a:endParaRPr lang="ru-RU" sz="4000" b="1" dirty="0">
              <a:solidFill>
                <a:srgbClr val="0066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078236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РМО УЧИТЕЛЕЙ ГЕОГРАФИИ </a:t>
            </a:r>
            <a:endParaRPr lang="ru-RU" sz="2400" b="1" i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8064" y="5949280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МЕТОДИСТ МБОУ ДО «ЦДЮТ»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ВАСИЛЕВИЧ О.С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8085" y="980440"/>
            <a:ext cx="7744460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/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Мастерство учителей географии Симферопольского района было показано на профессиональных конкурсах: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МБОУ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«Гвардейская школа № 1» -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Волык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Н.А.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стала призером муниципального этапа регионального конкурса «Лучший классный руководитель» в 2024 году и была награждена грамотой Управления образования Симферопольского района;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МБОУ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«Константиновская школа» - Максименко О.А.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награждена сертификатом на право получения в 2024 году премии в размере 200 тысяч рублей за победу в конкурсе на присуждение премий лучшим учителям за достижения в педагогической деятельности;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МБОУ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Широковская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-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Тисняк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М.Н.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приняла участие в конкурсе на присуждение премий лучшим учителям за достижения в педагогической деятельности в 2025 году и на муниципальном этапе стала его победителем.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17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60648"/>
            <a:ext cx="914400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НАГРАЖДЕНИЕ УЧИТЕЛЕЙ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340768"/>
            <a:ext cx="74888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 </a:t>
            </a:r>
            <a:r>
              <a:rPr lang="ru-RU" sz="1600" dirty="0" smtClean="0"/>
              <a:t>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течении двух дней - 27-28 марта 2025 года прошла Республиканская научно-практическая конференция «Меняющийся мир и преподавание географии» на базе ФГАОУ ВО «Крымский федеральный университет имени В.И. Вернадского», факультет географии, геоэкологии и туризма (27 марта 2025 г.), МБОУ «Лицей Крымской весны» (28 марта 2025 г.), г. Симферополь.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Докладчиками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выступили учителя географии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«Лицей Крымской весны» -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Спильная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О.О.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(тема – «Финансовая грамотность на уроках географии»),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Коткова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Н.В.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(тема – «Актуальные проблемы преподавания географии в школе в условиях обновленного содержания образования»), методист МБОУ ДО «ЦДЮТ» - Василевич О.С.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(тема «География и финансовая грамотность: конструируем урок»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60648"/>
            <a:ext cx="9144000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НПК «МЕНЯЮЩИЙСЯ МИР И ПРЕПОДАВАНИЕ ГЕОГРАФИИ»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861048"/>
            <a:ext cx="1981653" cy="191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59632" y="4221088"/>
            <a:ext cx="640871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Конференции прошло награждение победителей и призеров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Республиканского конкурса краеведческих работ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Крыме с любовью» им. В.Г. Ены.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Конкурсе участвовали обучающиеся МБОУ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«Гвардейская школа-гимназия №3», «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Чистенская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 им. И.С. Тарасюка», «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Родниковская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школа-гимназия», «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Трудовская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школа». Призерами Конкурса стали учащиеся МБОУ «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Трудовская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-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Куманский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Даниил, МБОУ «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Родниковская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школа-гимназия» -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Чиглазова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6875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671691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                                                                                                                                               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23" y="75290"/>
            <a:ext cx="9144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6600"/>
                </a:solidFill>
                <a:latin typeface="Arial Black" panose="020B0A04020102020204" pitchFamily="34" charset="0"/>
              </a:rPr>
              <a:t>ВсОШ</a:t>
            </a:r>
            <a:r>
              <a:rPr lang="ru-RU" sz="2800" b="1" dirty="0">
                <a:solidFill>
                  <a:srgbClr val="006600"/>
                </a:solidFill>
                <a:latin typeface="Arial Black" panose="020B0A04020102020204" pitchFamily="34" charset="0"/>
              </a:rPr>
              <a:t> </a:t>
            </a:r>
            <a:r>
              <a:rPr lang="ru-RU" sz="28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– ГЕОГРАФИЯ</a:t>
            </a:r>
            <a:endParaRPr lang="ru-RU" sz="28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92696"/>
            <a:ext cx="9144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этап олимпиады были приглашены 66 обучающихся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победители и призеры школьного этапа из 7-11 классов из 33 МБОУ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Лучшие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 личном первенстве показали учащиеся 7-х классов из МБОУ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Родниковская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школа-гимназия» -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Усеинова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Мавиле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(51 балл из 100) и «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Новоандреевская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им. В.А. Осипова» - Попов Степан (51 балл из 100),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– учащийся МБОУ «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Широковская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-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Велилаев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Алим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который набрал 41 балл из 100. Среди учащихся 7-х классов наибольшее количество призеров -  3 человека из 17 участников. Средний балл, набранный участниками 7 классов 30 из 100, минимальный – 14, максимальный – 51, набрали менее 50% от максимально возможной суммы баллов – 15 человека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Среди учащихся 8-х классов лучший результат у обучающегося МБОУ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Трудовская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</a:t>
            </a:r>
            <a:r>
              <a:rPr lang="ru-RU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Куманского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Даниила (40 баллов из 100)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Средний балл, набранный участниками 8 классов 29 из 10, минимальный – 17, максимальный – 40, набрали менее 50% от максимально возможной суммы баллов – 8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4016683"/>
            <a:ext cx="88569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Призерами муниципального этапа всероссийской олимпиады школьников по географии стали учащиеся:</a:t>
            </a:r>
          </a:p>
          <a:p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Велилаев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Алим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Аметович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учащийся 7 класса МБОУ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(руководитель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Тисняк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М.Н.);</a:t>
            </a:r>
          </a:p>
          <a:p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Усеинова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Мавиле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Эльдаровна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учащаяся 7 класса МБОУ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Родниковская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школа-гимназия» (руководитель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Чурсина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Н.В.);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Попов Степан Витальевич, учащийся 7 класса МБОУ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Новоандреевская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им. В.А. Осипова» (руководитель – Белоус И.В.);</a:t>
            </a:r>
          </a:p>
          <a:p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Куманский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Даниил Викторович, учащийся 8 класса МБОУ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(руководитель – Ткаченко Л.В.).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052736"/>
            <a:ext cx="78488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учащихся, претендующих на получение аттестата особого образца, в муниципальном этапе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географии, приняли участие 4 человека (2 обучающихся из 9-х классов и 2 обучающихся из 11-х классов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Стаднийчук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Даниил, учащийся 9 класса МБОУ «Николаевская школа», набравший 14 баллов из 100;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Септаров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Рустем, учащийся 9 класса МБОУ «Гвардейская школа-гимназия № 3», набравший 21 балл из 100;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Мишина Елена, учащаяся 11 класса МБОУ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Залесская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школа», набравшая 22 балла из 100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Янович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Ксения, учащаяся 11 класса МБОУ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Новоандреевская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им. В.А. Осипова», набравшая 17 баллов из 100.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023" y="75290"/>
            <a:ext cx="9144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6600"/>
                </a:solidFill>
                <a:latin typeface="Arial Black" panose="020B0A04020102020204" pitchFamily="34" charset="0"/>
              </a:rPr>
              <a:t>ВсОШ</a:t>
            </a:r>
            <a:r>
              <a:rPr lang="ru-RU" sz="2800" b="1" dirty="0">
                <a:solidFill>
                  <a:srgbClr val="006600"/>
                </a:solidFill>
                <a:latin typeface="Arial Black" panose="020B0A04020102020204" pitchFamily="34" charset="0"/>
              </a:rPr>
              <a:t> </a:t>
            </a:r>
            <a:r>
              <a:rPr lang="ru-RU" sz="28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– ГЕОГРАФИЯ</a:t>
            </a:r>
            <a:endParaRPr lang="ru-RU" sz="28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581128"/>
            <a:ext cx="1981653" cy="191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023" y="75290"/>
            <a:ext cx="9144000" cy="9531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ДИНАМИКА РЕЗУЛЬТАТОВ </a:t>
            </a:r>
            <a:r>
              <a:rPr lang="ru-RU" sz="2800" b="1" dirty="0" err="1" smtClean="0">
                <a:solidFill>
                  <a:srgbClr val="006600"/>
                </a:solidFill>
                <a:latin typeface="Arial Black" panose="020B0A04020102020204" pitchFamily="34" charset="0"/>
              </a:rPr>
              <a:t>ВсОШ</a:t>
            </a:r>
            <a:r>
              <a:rPr lang="ru-RU" sz="28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 ПО ГЕОГРАФИИ ЗА ЧЕТЫРЕ ГОДА</a:t>
            </a:r>
            <a:endParaRPr lang="ru-RU" sz="28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5883282" y="222364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5997003"/>
              </p:ext>
            </p:extLst>
          </p:nvPr>
        </p:nvGraphicFramePr>
        <p:xfrm>
          <a:off x="665163" y="1827212"/>
          <a:ext cx="8251825" cy="3546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Диаграмма" r:id="rId3" imgW="5857787" imgH="2038433" progId="MSGraph.Chart.8">
                  <p:embed/>
                </p:oleObj>
              </mc:Choice>
              <mc:Fallback>
                <p:oleObj name="Диаграмма" r:id="rId3" imgW="5857787" imgH="2038433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b="9525"/>
                      <a:stretch>
                        <a:fillRect/>
                      </a:stretch>
                    </p:blipFill>
                    <p:spPr bwMode="auto">
                      <a:xfrm>
                        <a:off x="665163" y="1827212"/>
                        <a:ext cx="8251825" cy="35460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680"/>
            <a:ext cx="91440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муниципальный этап олимпиады были приглашены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 обучающихся 7-11 классов  из 25 МБОУ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Призерами муниципального этапа всероссийской олимпиады школьников по школьному краеведению стали учащиеся: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Гайдашенко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Михаил Николаевич, обучающийся 7 класса МБОУ «Николаевская школа» (руководитель – Карпенко С.В.);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Просторядина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Мария Андреевна, обучающаяся 8 класса МБОУ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Заречненская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имэ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126 ОГББО» (руководитель – Чередниченко Д.В.);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Бормотов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Кирилл Дмитриевич, обучающийся 9 класса МБОУ «Лицей Крымской весны» (руководитель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Спильная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О.О.);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Крикун Егор Олегович, обучающегося 10 класса МБОУ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(руководитель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Тисняк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М.Н.);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Бойко Андрея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Евгениевича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обучающийся 10 класса МБОУ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Родниковская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школа-гимназия» (руководитель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Чурсина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Н.В.);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Харченко Екатерина Романовна, обучающаяся 10 класса МБОУ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Маленская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(руководитель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Молочковская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Н.В.);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Кочура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Сергеевна, обучающаяся 10 класса МБОУ «Партизанская школа им. А.П. Богданова» (руководитель – Васина Е.О.);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Салединова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Эльзара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Наримановна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обучающуаяся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 класса МБОУ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Денисовская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(руководитель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Аппазова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Т.А.);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Шостак София Ивановна, обучающаяся 11 класса МБОУ «Гвардейская школа-гимназия № 3» (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Чванова Е.В.);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Кималидинов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Эрвин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Алимович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обучающийся 11 класса МБОУ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Мазанская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(руководитель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Садохина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Е.В.).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23" y="75290"/>
            <a:ext cx="9144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6600"/>
                </a:solidFill>
                <a:latin typeface="Arial Black" panose="020B0A04020102020204" pitchFamily="34" charset="0"/>
              </a:rPr>
              <a:t>ВсОШ</a:t>
            </a:r>
            <a:r>
              <a:rPr lang="ru-RU" sz="2800" b="1" dirty="0">
                <a:solidFill>
                  <a:srgbClr val="006600"/>
                </a:solidFill>
                <a:latin typeface="Arial Black" panose="020B0A04020102020204" pitchFamily="34" charset="0"/>
              </a:rPr>
              <a:t> </a:t>
            </a:r>
            <a:r>
              <a:rPr lang="ru-RU" sz="28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–  КРАЕВЕДЕНИЕ</a:t>
            </a:r>
            <a:endParaRPr lang="ru-RU" sz="28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20688"/>
            <a:ext cx="8172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Из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учащихся, претендующих на получение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аттестата особого образца, в муниципальном этапе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краеведению, приняли участие 2 человека: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Мишина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Елена, обучающаяся 11 класса МБОУ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Залесская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школа», набравшая 18 баллов из 100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Кималидинов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Эрвин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Алимович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обучающийся 11 класса МБОУ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Мазанская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школа», ставший призером муниципального этапа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набравший 50 баллов из 100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 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РЭ олимпиады были приглашены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Гайдашенко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М.,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Просторядина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М.,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Салединова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Э.,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Кималидинов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Э., которые стали победителями – каждый в своей возрастной категории.</a:t>
            </a:r>
          </a:p>
          <a:p>
            <a:endParaRPr lang="ru-RU" dirty="0" smtClean="0"/>
          </a:p>
          <a:p>
            <a:r>
              <a:rPr lang="ru-RU" b="1" dirty="0" smtClean="0"/>
              <a:t>                                                                                                                                                                       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23" y="75290"/>
            <a:ext cx="9144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6600"/>
                </a:solidFill>
                <a:latin typeface="Arial Black" panose="020B0A04020102020204" pitchFamily="34" charset="0"/>
              </a:rPr>
              <a:t>ВсОШ</a:t>
            </a:r>
            <a:r>
              <a:rPr lang="ru-RU" sz="2800" b="1" dirty="0">
                <a:solidFill>
                  <a:srgbClr val="006600"/>
                </a:solidFill>
                <a:latin typeface="Arial Black" panose="020B0A04020102020204" pitchFamily="34" charset="0"/>
              </a:rPr>
              <a:t> </a:t>
            </a:r>
            <a:r>
              <a:rPr lang="ru-RU" sz="28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–  КРАЕВЕДЕНИЕ</a:t>
            </a:r>
            <a:endParaRPr lang="ru-RU" sz="28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87624" y="3501008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результатов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краеведению за четыре года: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1547664" y="400506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7851020"/>
              </p:ext>
            </p:extLst>
          </p:nvPr>
        </p:nvGraphicFramePr>
        <p:xfrm>
          <a:off x="926727" y="3782187"/>
          <a:ext cx="7843073" cy="2959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Диаграмма" r:id="rId3" imgW="6438783" imgH="2314575" progId="MSGraph.Chart.8">
                  <p:embed/>
                </p:oleObj>
              </mc:Choice>
              <mc:Fallback>
                <p:oleObj name="Диаграмма" r:id="rId3" imgW="6438783" imgH="2314575" progId="MSGraph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6727" y="3782187"/>
                        <a:ext cx="7843073" cy="29591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764704"/>
            <a:ext cx="78488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Защита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научно-исследовательских работ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 </a:t>
            </a:r>
            <a:r>
              <a:rPr lang="ru-RU" b="1" dirty="0" smtClean="0"/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представлена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работа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секции  «Физическая география» из МБОУ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Трехпрудненская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 им. К.Д. Ушинского» (руководитель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Аблякимов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А.Д., учащаяся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Куртдеде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А.). Представленная работы была невысокого качества и не заняла призового места.</a:t>
            </a:r>
          </a:p>
          <a:p>
            <a:endParaRPr lang="ru-RU" b="1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60648"/>
            <a:ext cx="9144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МАН «ИСКАТЕЛЬ»</a:t>
            </a:r>
            <a:endParaRPr lang="ru-RU" sz="28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2472863"/>
            <a:ext cx="8388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результатов защиты НИР МАН «Исследователь»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четыре года: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1475656" y="351190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6682020"/>
              </p:ext>
            </p:extLst>
          </p:nvPr>
        </p:nvGraphicFramePr>
        <p:xfrm>
          <a:off x="1259632" y="3300085"/>
          <a:ext cx="7893830" cy="3297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Диаграмма" r:id="rId3" imgW="6134217" imgH="2562106" progId="MSGraph.Chart.8">
                  <p:embed/>
                </p:oleObj>
              </mc:Choice>
              <mc:Fallback>
                <p:oleObj name="Диаграмма" r:id="rId3" imgW="6134217" imgH="2562106" progId="MSGraph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300085"/>
                        <a:ext cx="7893830" cy="32972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60648"/>
            <a:ext cx="9144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«ОТЕЧЕСТВО»</a:t>
            </a:r>
            <a:endParaRPr lang="ru-RU" sz="28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15616" y="980728"/>
            <a:ext cx="777686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 МЭ конкурса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предоставлены  работы из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МБОУ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Широковская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школа»,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Чистенская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 им. И.С. Тарасюка», «Первомайская школа», «Константиновская школа»,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Скворцовская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школа»,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Кольчугинская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№ 2 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крымскотатарским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языком обучения»,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Денисовская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школа»,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Трехпрудненская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 им. К.Д. Ушинского».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Призерами муниципального этапа Республиканского конкурса «Отечество» стали учащиеся:   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Бодунова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Яна Григорьевна, учащаяся 10 класса МБОУ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(руководитель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Тисняк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М.Н.);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Сусоева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Александра Павловна, учащаяся 8 класса МБОУ «Первомайская школа» (руководители – Калинкин П.А., Калинкина Н.И,);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Билетов Ростислав Евгеньевич, учащийся 9 класса МБОУ «Константиновская школа» (руководитель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Шурхаленко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В.А.);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Беляева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Ясмина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Романовна, учащаяся 11 класса МБОУ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Скворцовская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(руководитель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Александренко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В.В.);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Кубединова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Камилла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Эльдаровна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учащаяся 11 класса МБОУ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Кольчугинская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№ 2 с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крымскотатарским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языком обучения» (руководитель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Абирова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Э.Д.).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РЭ конкурса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приглашены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Сусоева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ставшая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победителем,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Бодунова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Я., Беляева Я.,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ставшие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призерами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этапа, а также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Кубединова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К., ставшая участником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РЭ конкурса.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На Всероссийский этап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 была направлена работа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Сусоевой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Александры,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стала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участником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60648"/>
            <a:ext cx="9144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«ОТЕЧЕСТВО»</a:t>
            </a:r>
            <a:endParaRPr lang="ru-RU" sz="28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59632" y="1268760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Динамика результатов участия в конкурсе исследовательских краеведческих работ «Отечество» за четыре года: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248047"/>
            <a:ext cx="7553001" cy="3413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0"/>
            <a:ext cx="792088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/>
          </a:p>
          <a:p>
            <a:endParaRPr lang="ru-RU" sz="1600" dirty="0"/>
          </a:p>
          <a:p>
            <a:endParaRPr lang="ru-RU" sz="1600" dirty="0"/>
          </a:p>
          <a:p>
            <a:endParaRPr lang="ru-RU" sz="1600" dirty="0"/>
          </a:p>
          <a:p>
            <a:r>
              <a:rPr lang="ru-RU" sz="1600" b="1" dirty="0"/>
              <a:t>Цель:</a:t>
            </a:r>
            <a:r>
              <a:rPr lang="ru-RU" sz="1600" dirty="0"/>
              <a:t> повысить уровень профессиональной подготовки учителей через овладение приёмами управления качеством образования, оптимального сочетания современных педагогических технологий, усиления </a:t>
            </a:r>
            <a:r>
              <a:rPr lang="ru-RU" sz="1600" dirty="0" err="1"/>
              <a:t>компетентностного</a:t>
            </a:r>
            <a:r>
              <a:rPr lang="ru-RU" sz="1600" dirty="0"/>
              <a:t> подхода в преподавании географии. Обеспечить научно-методическую    поддержку   педагогов.   </a:t>
            </a:r>
          </a:p>
          <a:p>
            <a:r>
              <a:rPr lang="ru-RU" sz="1600" b="1" dirty="0"/>
              <a:t>Задачи:                                                                                                                                   </a:t>
            </a:r>
          </a:p>
          <a:p>
            <a:r>
              <a:rPr lang="ru-RU" sz="1600" dirty="0"/>
              <a:t>     познакомить учителей  с анализом работы РМО в </a:t>
            </a:r>
            <a:r>
              <a:rPr lang="ru-RU" sz="1600" dirty="0" smtClean="0"/>
              <a:t>2024-2025 </a:t>
            </a:r>
            <a:r>
              <a:rPr lang="ru-RU" sz="1600" dirty="0"/>
              <a:t>учебном году; </a:t>
            </a:r>
          </a:p>
          <a:p>
            <a:r>
              <a:rPr lang="ru-RU" sz="1600" dirty="0"/>
              <a:t>    обеспечить оперативное информирование педагогов о новом содержании образования и особенностями преподавания </a:t>
            </a:r>
            <a:r>
              <a:rPr lang="ru-RU" sz="1600" dirty="0" smtClean="0"/>
              <a:t>географии, экономики,</a:t>
            </a:r>
            <a:r>
              <a:rPr lang="ru-RU" sz="1600" dirty="0"/>
              <a:t> </a:t>
            </a:r>
            <a:r>
              <a:rPr lang="ru-RU" sz="1600" dirty="0" err="1"/>
              <a:t>крымоведения</a:t>
            </a:r>
            <a:r>
              <a:rPr lang="ru-RU" sz="1600" dirty="0"/>
              <a:t> в текущем учебном году</a:t>
            </a:r>
          </a:p>
          <a:p>
            <a:pPr algn="ctr"/>
            <a:r>
              <a:rPr lang="ru-RU" sz="1600" b="1" dirty="0"/>
              <a:t>План проведения</a:t>
            </a:r>
          </a:p>
          <a:p>
            <a:pPr lvl="0"/>
            <a:r>
              <a:rPr lang="ru-RU" dirty="0" smtClean="0"/>
              <a:t>1. Об </a:t>
            </a:r>
            <a:r>
              <a:rPr lang="ru-RU" dirty="0"/>
              <a:t>анализе работы РМО учителей географии, </a:t>
            </a:r>
            <a:r>
              <a:rPr lang="ru-RU" dirty="0" err="1"/>
              <a:t>крымоведения</a:t>
            </a:r>
            <a:r>
              <a:rPr lang="ru-RU" dirty="0"/>
              <a:t> и экономики в </a:t>
            </a:r>
            <a:r>
              <a:rPr lang="ru-RU" dirty="0" smtClean="0"/>
              <a:t>2024-2025 </a:t>
            </a:r>
            <a:r>
              <a:rPr lang="ru-RU" dirty="0"/>
              <a:t>учебном году</a:t>
            </a:r>
          </a:p>
          <a:p>
            <a:r>
              <a:rPr lang="ru-RU" dirty="0"/>
              <a:t>                    Методист МБОУ ДО «ЦДЮТ» Василевич О.С.</a:t>
            </a:r>
          </a:p>
          <a:p>
            <a:pPr lvl="0"/>
            <a:r>
              <a:rPr lang="ru-RU" dirty="0" smtClean="0"/>
              <a:t>2. Об </a:t>
            </a:r>
            <a:r>
              <a:rPr lang="ru-RU" dirty="0"/>
              <a:t>итогах </a:t>
            </a:r>
            <a:r>
              <a:rPr lang="ru-RU" dirty="0" smtClean="0"/>
              <a:t>ГИА-2025</a:t>
            </a:r>
            <a:endParaRPr lang="ru-RU" dirty="0"/>
          </a:p>
          <a:p>
            <a:r>
              <a:rPr lang="ru-RU" dirty="0"/>
              <a:t>                   </a:t>
            </a:r>
            <a:r>
              <a:rPr lang="ru-RU" dirty="0">
                <a:sym typeface="+mn-ea"/>
              </a:rPr>
              <a:t>Руководитель РМО учителей географии </a:t>
            </a:r>
            <a:r>
              <a:rPr lang="ru-RU" dirty="0" err="1">
                <a:sym typeface="+mn-ea"/>
              </a:rPr>
              <a:t>Волык</a:t>
            </a:r>
            <a:r>
              <a:rPr lang="ru-RU" dirty="0">
                <a:sym typeface="+mn-ea"/>
              </a:rPr>
              <a:t> Н.А.</a:t>
            </a:r>
            <a:endParaRPr lang="ru-RU" dirty="0"/>
          </a:p>
          <a:p>
            <a:pPr lvl="0"/>
            <a:r>
              <a:rPr lang="ru-RU" dirty="0" smtClean="0"/>
              <a:t>3. Об </a:t>
            </a:r>
            <a:r>
              <a:rPr lang="ru-RU" dirty="0"/>
              <a:t>актуальных проблемах преподавания географии в соответствие с </a:t>
            </a:r>
            <a:r>
              <a:rPr lang="ru-RU" dirty="0" smtClean="0"/>
              <a:t>Приказом </a:t>
            </a:r>
            <a:r>
              <a:rPr lang="ru-RU" dirty="0" err="1" smtClean="0"/>
              <a:t>МинПросвещения</a:t>
            </a:r>
            <a:r>
              <a:rPr lang="ru-RU" dirty="0" smtClean="0"/>
              <a:t> РФ № 704 от 09.10.2024</a:t>
            </a:r>
            <a:endParaRPr lang="ru-RU" dirty="0"/>
          </a:p>
          <a:p>
            <a:r>
              <a:rPr lang="ru-RU" dirty="0"/>
              <a:t>                    </a:t>
            </a:r>
            <a:r>
              <a:rPr lang="ru-RU" dirty="0">
                <a:sym typeface="+mn-ea"/>
              </a:rPr>
              <a:t>Методист МБОУ ДО «ЦДЮТ» Василевич О.С.</a:t>
            </a:r>
            <a:endParaRPr lang="ru-RU" dirty="0"/>
          </a:p>
          <a:p>
            <a:pPr lvl="0"/>
            <a:r>
              <a:rPr lang="ru-RU" dirty="0" smtClean="0"/>
              <a:t>4. О планировании </a:t>
            </a:r>
            <a:r>
              <a:rPr lang="ru-RU" dirty="0"/>
              <a:t>методической работы на </a:t>
            </a:r>
            <a:r>
              <a:rPr lang="ru-RU" dirty="0" smtClean="0"/>
              <a:t>2025-2026 </a:t>
            </a:r>
            <a:r>
              <a:rPr lang="ru-RU" dirty="0"/>
              <a:t>учебный год. </a:t>
            </a:r>
            <a:r>
              <a:rPr lang="ru-RU" dirty="0" smtClean="0"/>
              <a:t>                                                  </a:t>
            </a:r>
            <a:endParaRPr lang="ru-RU" dirty="0"/>
          </a:p>
          <a:p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260648"/>
            <a:ext cx="770485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6600"/>
                </a:solidFill>
              </a:rPr>
              <a:t>«Особенности преподавания </a:t>
            </a:r>
            <a:r>
              <a:rPr lang="ru-RU" b="1" i="1" dirty="0" smtClean="0">
                <a:solidFill>
                  <a:srgbClr val="006600"/>
                </a:solidFill>
              </a:rPr>
              <a:t>географии </a:t>
            </a:r>
            <a:endParaRPr lang="ru-RU" b="1" i="1" dirty="0">
              <a:solidFill>
                <a:srgbClr val="006600"/>
              </a:solidFill>
            </a:endParaRPr>
          </a:p>
          <a:p>
            <a:pPr algn="ctr"/>
            <a:r>
              <a:rPr lang="ru-RU" b="1" i="1" dirty="0">
                <a:solidFill>
                  <a:srgbClr val="006600"/>
                </a:solidFill>
              </a:rPr>
              <a:t>в </a:t>
            </a:r>
            <a:r>
              <a:rPr lang="ru-RU" b="1" i="1" dirty="0" smtClean="0">
                <a:solidFill>
                  <a:srgbClr val="006600"/>
                </a:solidFill>
              </a:rPr>
              <a:t>2025-2026 </a:t>
            </a:r>
            <a:r>
              <a:rPr lang="ru-RU" b="1" i="1" dirty="0">
                <a:solidFill>
                  <a:srgbClr val="006600"/>
                </a:solidFill>
              </a:rPr>
              <a:t>учебном году»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36004" y="25121"/>
            <a:ext cx="9144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«КРЫМ – </a:t>
            </a:r>
            <a:r>
              <a:rPr lang="en-US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XXI</a:t>
            </a:r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 ВЕК»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543171"/>
            <a:ext cx="792088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этап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 было предоставлено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работы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МБОУ «Партизанская школа им. А.П. Богданова»,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Чистенская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 им. И.С. Тарасюка»,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Родниковская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школа-гимназия»,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 им. Я.М. Слонимского». Работа обучающейся МБОУ «Гвардейская школа-гимназия № 2» Юркиной Н. (руководитель –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Головащенко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Л.И.) не соответствует Положению о Конкурсе и не допущена к защите.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Победителем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этапа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республиканского конкурса социально-экономических проектов «Крым – XXI век» стала обучающаяся 10 класса МБОУ «Партизанская школа им. А.П. Богданова»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Кочура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Сергеевна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занявшая 1 место (руководитель-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Новокшонова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Н.С.).     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Призерами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этапа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республиканского конкурса социально-экономических проектов «Крым – XXI век» стали: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Бойко Андрей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Евгениевич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обучающийся 10 класса МБОУ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Родниковская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школа-гимназия» (руководитель –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Мамутова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З.Б.);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Тараненко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Анастасия Михайловна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обучающаяся 11 класса МБОУ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Чистенская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 им. И.С. Тарасюка» (руководитель –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Дидковская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О.С.);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Паучок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Данила Сергеевич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обучающийся 9 класса МБОУ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 им. Я.М. Слонимского» (руководитель – Грищенко Е.Л.);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Бураков Илья Витальевич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обучающийся 9 класса МБОУ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 им. Я.М. Слонимского» (руководитель – Грищенко Е.Л.).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115616" y="5589240"/>
            <a:ext cx="78488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итогам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РЭ конкурса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призерами стали 2 человека: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Бойко А.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обучающийся МБОУ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Родниковская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школа-гимназия» (3 место),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Кочура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обучающаяся МБОУ «Партизанская школа им. А.П. Богданова» (3 место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–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ПаучокД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2595808"/>
              </p:ext>
            </p:extLst>
          </p:nvPr>
        </p:nvGraphicFramePr>
        <p:xfrm>
          <a:off x="779463" y="1746250"/>
          <a:ext cx="8261350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Диаграмма" r:id="rId3" imgW="5076678" imgH="2209776" progId="MSGraph.Chart.8">
                  <p:embed/>
                </p:oleObj>
              </mc:Choice>
              <mc:Fallback>
                <p:oleObj name="Диаграмма" r:id="rId3" imgW="5076678" imgH="2209776" progId="MSGraph.Chart.8">
                  <p:embed/>
                  <p:pic>
                    <p:nvPicPr>
                      <p:cNvPr id="21505" name="Object 9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79463" y="1746250"/>
                        <a:ext cx="8261350" cy="35814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15616" y="823102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Динамика результатов участия в конкурсе защиты социально-экономических проектов «Крым – </a:t>
            </a:r>
            <a:r>
              <a:rPr lang="en-US" b="1" dirty="0" smtClean="0"/>
              <a:t>XXI</a:t>
            </a:r>
            <a:r>
              <a:rPr lang="ru-RU" b="1" dirty="0" smtClean="0"/>
              <a:t> век» за четыре года: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-36004" y="25121"/>
            <a:ext cx="9144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«КРЫМ – </a:t>
            </a:r>
            <a:r>
              <a:rPr lang="en-US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XXI</a:t>
            </a:r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 ВЕК»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0716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36004" y="25121"/>
            <a:ext cx="91440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ВСЕРОССИЙСКИЕ ПРОВЕРОЧНЫЕ РАБОТЫ (ВЕСНА)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993718"/>
            <a:ext cx="7200800" cy="2626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КЛАСС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5» - у 66 обучающихся (17,37%), что на 3.3% выше, чем по Республике Крым (13.97%);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«4» - у 178 обучающихся (46,84%), что на 3,78% ниже, чем по Республике Крым (50,62%);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«3» - у 120 обучающихся (31,58%), что на 1,94% ниже, чем по Республике Крым (33,52%);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«2» - у 16 обучающихся (4,21%), что на 2,32% выше, чем по Республике Крым (1,89%).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45812" y="3861048"/>
            <a:ext cx="76186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КЛАСС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5» - у 138 обучающихся (14,51%), что на 0,28% ниже, чем по Республике Крым (14,78%);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«4» - у 484 обучающихся (50,89%), что на 0,27% выше, чем по Республике Крым (50,62%);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«3» - у 319 обучающихся (33,54%), что на 0,3% выше, чем по Республике Крым (33,24%);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«2» - у 110 обучающихся (1,05%), что на 0,31% ниже, чем по Республике Крым (1,36%).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2646" y="161078"/>
            <a:ext cx="9176645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ВСЕРОССИЙСКИЕ ПРОВЕРОЧНЫЕ РАБОТЫ (ВЕСНА)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1340768"/>
            <a:ext cx="77048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КЛАСС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5» - у 75 обучающихся (15,09%), что на 2,03% выше, чем по Республике Крым (13,06%);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«4» - у 246 обучающихся (49,5%), что на 1,2% выше, чем по Республике Крым;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«3» - у 170 обучающихся 934,21%), что на 2,2% ниже, чем по Республике Крым (36,41%);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«2» - у 6 обучающихся (1,21%), что на 0,5% ниже, чем по Республике Крым (1,71%).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331640" y="4077072"/>
            <a:ext cx="75608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КЛАСС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5» - у 44 обучающихся (11,06%), что на 0,32% выше, чем по Республике Крым (10,74%);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«4» - у 191 обучающегося (47,99%), что на 4,4% ниже, чем по Республике Крым (52,39%);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«3» - у 160 обучающихся (40,2%), что на 4,7% выше, чем по Республике Крым (35,51%);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«2» - у 3 обучающихся (0,75%), что на 0,6% ниже, чем по Республике Крым (1,35%).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2645" y="116632"/>
            <a:ext cx="9176645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ВСЕРОССИЙСКИЕ ПРОВЕРОЧНЫЕ РАБОТЫ (ВЕСНА)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312267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 КЛАСС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5» - у 25 обучающихся (19,84%), что на 5,3% ниже, чем по Республике Крым (25.14%);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«4» - у 62 обучающихся (49,21%), что на 4,8% ниже, чем по Республике Крым (54,01%);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«3» - у 38 обучающихся (30,16%), что на 10,11% выше, чем по Республике Крым (20,05%);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«2» - у 1 обучающегося (0,79%), что на 0,02% ниже, чем по Республике Крым (0,81%).0 обучающихся (0%), что на 0,89% ниже, чем по Республике Крым (0,89%).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0572" y="149731"/>
            <a:ext cx="9176645" cy="8299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ГОСУДАРСТВЕННАЯ ИТОГОВАЯ АТТЕСТАЦИЯ В ФОРМЕ ОГЭ (9 КЛАСС) 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052736"/>
            <a:ext cx="80283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ОГЭ приняли участие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1432 выпускника из 39 МБОУ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района, что составляет 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73%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обучающихся: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5» - у 52% (736 обучающихся), в прошлом учебном году – у 42%;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«4» - у 30% (435 обучающихся), в прошлом учебном году – у 36%;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«3» - у 13% (187 обучающихся), в прошлом учебном году – у 15%;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«2» - у 5% (65 обучающихся), в прошлом учебном году – у 7%.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(«5» + «4») составило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82%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 прошлом учебном году - 77 %); средний балл по предмету – 4,57 (в прошлом учебном году - 4).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3926563"/>
            <a:ext cx="784887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Отметку «2» балла имеют обучающиеся 27 МБОУ.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Наибольшее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неудовлетворительных результатов в 9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Журавлевская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школа» (21%),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Тепловская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(21%),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Денисовская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(15%),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Укромновская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(15%),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Новоселовская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(15%),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Маленская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(12%),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Донская школа им. В.П. Давиденко» (11%),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Молодежненская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№ 2» (10%),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Урожановская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(10%).</a:t>
            </a: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0572" y="149731"/>
            <a:ext cx="9176645" cy="8299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ГОСУДАРСТВЕННАЯ ИТОГОВАЯ АТТЕСТАЦИЯ В ФОРМЕ ЕГЭ (11 КЛАСС)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595342"/>
              </p:ext>
            </p:extLst>
          </p:nvPr>
        </p:nvGraphicFramePr>
        <p:xfrm>
          <a:off x="1115616" y="1133903"/>
          <a:ext cx="7632851" cy="5724097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736386">
                  <a:extLst>
                    <a:ext uri="{9D8B030D-6E8A-4147-A177-3AD203B41FA5}">
                      <a16:colId xmlns:a16="http://schemas.microsoft.com/office/drawing/2014/main" val="682095585"/>
                    </a:ext>
                  </a:extLst>
                </a:gridCol>
                <a:gridCol w="705785">
                  <a:extLst>
                    <a:ext uri="{9D8B030D-6E8A-4147-A177-3AD203B41FA5}">
                      <a16:colId xmlns:a16="http://schemas.microsoft.com/office/drawing/2014/main" val="3571928376"/>
                    </a:ext>
                  </a:extLst>
                </a:gridCol>
                <a:gridCol w="1108075">
                  <a:extLst>
                    <a:ext uri="{9D8B030D-6E8A-4147-A177-3AD203B41FA5}">
                      <a16:colId xmlns:a16="http://schemas.microsoft.com/office/drawing/2014/main" val="905960452"/>
                    </a:ext>
                  </a:extLst>
                </a:gridCol>
                <a:gridCol w="959526">
                  <a:extLst>
                    <a:ext uri="{9D8B030D-6E8A-4147-A177-3AD203B41FA5}">
                      <a16:colId xmlns:a16="http://schemas.microsoft.com/office/drawing/2014/main" val="1064004475"/>
                    </a:ext>
                  </a:extLst>
                </a:gridCol>
                <a:gridCol w="604856">
                  <a:extLst>
                    <a:ext uri="{9D8B030D-6E8A-4147-A177-3AD203B41FA5}">
                      <a16:colId xmlns:a16="http://schemas.microsoft.com/office/drawing/2014/main" val="60546881"/>
                    </a:ext>
                  </a:extLst>
                </a:gridCol>
                <a:gridCol w="1108075">
                  <a:extLst>
                    <a:ext uri="{9D8B030D-6E8A-4147-A177-3AD203B41FA5}">
                      <a16:colId xmlns:a16="http://schemas.microsoft.com/office/drawing/2014/main" val="230971020"/>
                    </a:ext>
                  </a:extLst>
                </a:gridCol>
                <a:gridCol w="705074">
                  <a:extLst>
                    <a:ext uri="{9D8B030D-6E8A-4147-A177-3AD203B41FA5}">
                      <a16:colId xmlns:a16="http://schemas.microsoft.com/office/drawing/2014/main" val="3868794659"/>
                    </a:ext>
                  </a:extLst>
                </a:gridCol>
                <a:gridCol w="705074">
                  <a:extLst>
                    <a:ext uri="{9D8B030D-6E8A-4147-A177-3AD203B41FA5}">
                      <a16:colId xmlns:a16="http://schemas.microsoft.com/office/drawing/2014/main" val="2930584693"/>
                    </a:ext>
                  </a:extLst>
                </a:gridCol>
              </a:tblGrid>
              <a:tr h="1628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участников ЕГЭ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Первичный балл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Тестовый балл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Перевод тестового балла в отметку по 5-балльной шкале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КЗ,%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 успешности,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6365226"/>
                  </a:ext>
                </a:extLst>
              </a:tr>
              <a:tr h="13547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«Лицей Крымской весны»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4797006"/>
                  </a:ext>
                </a:extLst>
              </a:tr>
              <a:tr h="8064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«Добровская школа-гимназия им. Я.М. Слонимского»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0810127"/>
                  </a:ext>
                </a:extLst>
              </a:tr>
              <a:tr h="5322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«Николаевская школа»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0512183"/>
                  </a:ext>
                </a:extLst>
              </a:tr>
              <a:tr h="5322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«Донская школа им. В.П. Давиденко»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9424640"/>
                  </a:ext>
                </a:extLst>
              </a:tr>
              <a:tr h="2580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«Украинская школа»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435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195243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101304"/>
              </p:ext>
            </p:extLst>
          </p:nvPr>
        </p:nvGraphicFramePr>
        <p:xfrm>
          <a:off x="971600" y="1196751"/>
          <a:ext cx="8064896" cy="5040560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4152525">
                  <a:extLst>
                    <a:ext uri="{9D8B030D-6E8A-4147-A177-3AD203B41FA5}">
                      <a16:colId xmlns:a16="http://schemas.microsoft.com/office/drawing/2014/main" val="3398926017"/>
                    </a:ext>
                  </a:extLst>
                </a:gridCol>
                <a:gridCol w="1313673">
                  <a:extLst>
                    <a:ext uri="{9D8B030D-6E8A-4147-A177-3AD203B41FA5}">
                      <a16:colId xmlns:a16="http://schemas.microsoft.com/office/drawing/2014/main" val="1242820148"/>
                    </a:ext>
                  </a:extLst>
                </a:gridCol>
                <a:gridCol w="1313673">
                  <a:extLst>
                    <a:ext uri="{9D8B030D-6E8A-4147-A177-3AD203B41FA5}">
                      <a16:colId xmlns:a16="http://schemas.microsoft.com/office/drawing/2014/main" val="1278755698"/>
                    </a:ext>
                  </a:extLst>
                </a:gridCol>
                <a:gridCol w="1285025">
                  <a:extLst>
                    <a:ext uri="{9D8B030D-6E8A-4147-A177-3AD203B41FA5}">
                      <a16:colId xmlns:a16="http://schemas.microsoft.com/office/drawing/2014/main" val="1496866688"/>
                    </a:ext>
                  </a:extLst>
                </a:gridCol>
              </a:tblGrid>
              <a:tr h="840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МБОУ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Отметка за год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Отметка за  ЕГЭ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Динамика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1424612"/>
                  </a:ext>
                </a:extLst>
              </a:tr>
              <a:tr h="21382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«Лицей Крымской весны»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-2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=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-2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6665121"/>
                  </a:ext>
                </a:extLst>
              </a:tr>
              <a:tr h="8400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</a:t>
                      </a:r>
                      <a:r>
                        <a:rPr lang="ru-RU" sz="1400" dirty="0" err="1">
                          <a:effectLst/>
                        </a:rPr>
                        <a:t>Добровская</a:t>
                      </a:r>
                      <a:r>
                        <a:rPr lang="ru-RU" sz="1400" dirty="0">
                          <a:effectLst/>
                        </a:rPr>
                        <a:t> школа-гимназия им. Я.М. Слонимского»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-2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5504044"/>
                  </a:ext>
                </a:extLst>
              </a:tr>
              <a:tr h="4073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«Николаевская школа»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5927241"/>
                  </a:ext>
                </a:extLst>
              </a:tr>
              <a:tr h="4073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«Донская школа им. В.П. Давиденко»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547412"/>
                  </a:ext>
                </a:extLst>
              </a:tr>
              <a:tr h="4073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«Украинская школа»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=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386151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-20572" y="149731"/>
            <a:ext cx="9176645" cy="8299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ГОСУДАРСТВЕННАЯ ИТОГОВАЯ АТТЕСТАЦИЯ В ФОРМЕ ЕГЭ (11 КЛАСС)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9617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797473993"/>
              </p:ext>
            </p:extLst>
          </p:nvPr>
        </p:nvGraphicFramePr>
        <p:xfrm>
          <a:off x="1019169" y="1124744"/>
          <a:ext cx="8136904" cy="5401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-20572" y="149731"/>
            <a:ext cx="9176645" cy="8299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ГОСУДАРСТВЕННАЯ ИТОГОВАЯ АТТЕСТАЦИЯ В ФОРМЕ ЕГЭ (11 КЛАСС)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7397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0572" y="149731"/>
            <a:ext cx="91766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УРОВНИ УЧЕБНЫХ ДОСТИЖЕНИЙ 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32645" y="149731"/>
            <a:ext cx="91766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УРОВНИ УЧЕБНЫХ ДОСТИЖЕНИЙ 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1115616" y="761126"/>
            <a:ext cx="1188179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7418076"/>
              </p:ext>
            </p:extLst>
          </p:nvPr>
        </p:nvGraphicFramePr>
        <p:xfrm>
          <a:off x="1115615" y="761127"/>
          <a:ext cx="7896441" cy="5548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Диаграмма" r:id="rId3" imgW="6078239" imgH="3261643" progId="Excel.Chart.8">
                  <p:embed/>
                </p:oleObj>
              </mc:Choice>
              <mc:Fallback>
                <p:oleObj name="Диаграмма" r:id="rId3" imgW="6078239" imgH="3261643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5" y="761127"/>
                        <a:ext cx="7896441" cy="55481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040" y="764704"/>
            <a:ext cx="864096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«Реализация идеологии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единого образовательного пространства через совершенствование географического образования»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формированию единого образовательного пространства через совершенствование педагогического мастерства учителей географии, внедрение современных образовательных технологий и создание условий для повышения качества географического образования в соответствии с национальными ценностями и образовательным суверенитетом страны.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поддержка педагогов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и внедрение эффективных методик преподавания географии в условиях единого образовательного пространства.</a:t>
            </a:r>
          </a:p>
          <a:p>
            <a:pPr lvl="1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Обмен опытом по использованию современных педагогических технологий (в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цифровых) для повышения мотивации учащихся.</a:t>
            </a:r>
          </a:p>
          <a:p>
            <a:pPr lvl="0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национальной идентичности и духовно-нравственных ценностей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 обсуждение методик интеграции краеведческого, патриотического и культурологического компонентов в уроки географии.</a:t>
            </a:r>
          </a:p>
          <a:p>
            <a:pPr lvl="1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банка учебных материалов, способствующих воспитанию гражданственности и уважения к традиционным ценностям.</a:t>
            </a:r>
          </a:p>
          <a:p>
            <a:pPr lvl="0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здоровьесберегающей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мотивирующей образовательной среды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 внедрение практик, снижающих учебную нагрузку без потери качества образования.</a:t>
            </a:r>
          </a:p>
          <a:p>
            <a:pPr lvl="1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интерактивных и проектных методов обучения для активизации познавательной деятельности учащихся.</a:t>
            </a:r>
          </a:p>
          <a:p>
            <a:pPr lvl="0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Профориентация и социальная активность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в учебный процесс элементов профессиональной ориентации через географические дисциплины (экология, туризм, экономическая география).</a:t>
            </a:r>
          </a:p>
          <a:p>
            <a:pPr lvl="1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совместных мероприятий (олимпиады, конкурсы, экспедиции) для развития социальной и интеллектуальной активности школьников.</a:t>
            </a:r>
          </a:p>
          <a:p>
            <a:pPr lvl="0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образовательного суверенитета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роли географии в формировании у учащихся представлений о национальных интересах и геополитической устойчивости страны.</a:t>
            </a:r>
          </a:p>
          <a:p>
            <a:pPr lvl="1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использования отечественных образовательных ресурсов и учебников в преподавании географии.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качества географического образования через единые подходы в обучении, развитие профессиональных компетенций педагогов и формирование у учащихся целостного восприятия мира в контексте национальных ценностей.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41484"/>
            <a:ext cx="9144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НОВАЯ ПРОБЛЕМА РМО (на 5 лет):</a:t>
            </a:r>
            <a:endParaRPr lang="ru-RU" sz="2800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0572" y="149731"/>
            <a:ext cx="91766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УРОВНИ УЧЕБНЫХ ДОСТИЖЕНИЙ 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32645" y="149731"/>
            <a:ext cx="91766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УРОВНИ УЧЕБНЫХ ДОСТИЖЕНИЙ 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71956" y="646605"/>
            <a:ext cx="813690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На углубленном уровне география изучается в 11 классе МБОУ «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Залесская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школа». Из 12 обучающийся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общеучебные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умения и навыки сформированы на: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«5» - у 1 обучающегося (8%)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«4» - у 11 обучающихся (92%)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Качество знаний по итогам года в классе с углубленным изучением географии составило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100%.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Социально-экономический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профиль в этом учебном году работает в 11 классе МБОУ «Лицей Крымской весны». Из 20 обучающихся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общеучебные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умения и навыки сформированы на: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«5» - у 13 обучающихся (65%)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«4» - у 7 обучающихся (35%).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Качество знаний по итогам года в классе с социально-экономическим профилем составило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100%.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Социально-экономический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профиль в этом учебном году работает в 11 классе МБОУ «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Трехпрудненская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школа-гимназия им. К.Д. Ушинского». Из 15 обучающихся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общеучебные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умения и навыки сформированы на: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«5» - у 6 обучающихся (40%)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«4» - у 7 обучающихся (47%)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«3» - у 2 обучающихся (13%)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Качество знаний по итогам года в классе с социально-экономическим профилем составило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87%.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0572" y="149731"/>
            <a:ext cx="91766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УРОВНИ УЧЕБНЫХ ДОСТИЖЕНИЙ 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32645" y="149731"/>
            <a:ext cx="91766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УРОВНИ УЧЕБНЫХ ДОСТИЖЕНИЙ - ШНОР 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3528" y="620688"/>
            <a:ext cx="8820472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1500" dirty="0" smtClean="0"/>
              <a:t>«</a:t>
            </a:r>
            <a:r>
              <a:rPr lang="ru-RU" sz="1500" dirty="0" err="1" smtClean="0"/>
              <a:t>Кленовская</a:t>
            </a:r>
            <a:r>
              <a:rPr lang="ru-RU" sz="1500" dirty="0" smtClean="0"/>
              <a:t> основная школа» (было 67%, стало 58,3%) – КЗ понизилось на 8,7%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500" dirty="0" smtClean="0"/>
              <a:t>«</a:t>
            </a:r>
            <a:r>
              <a:rPr lang="ru-RU" sz="1500" dirty="0" err="1" smtClean="0"/>
              <a:t>Перевальненская</a:t>
            </a:r>
            <a:r>
              <a:rPr lang="ru-RU" sz="1500" dirty="0" smtClean="0"/>
              <a:t> школа им. Ф.И. Федоренко» (было 80,5%, стало – 81,3%) – КЗ повысилось   на 0,8%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500" dirty="0" smtClean="0"/>
              <a:t>«Украинская школа» (было 89,9%, стало 93,1%) – КЗ повысилось на 3,2%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500" dirty="0" smtClean="0"/>
              <a:t>«</a:t>
            </a:r>
            <a:r>
              <a:rPr lang="ru-RU" sz="1500" dirty="0" err="1" smtClean="0"/>
              <a:t>Залесская</a:t>
            </a:r>
            <a:r>
              <a:rPr lang="ru-RU" sz="1500" dirty="0" smtClean="0"/>
              <a:t> школа» (было 55%, стало 66,5%) – КЗ выросло на 11,5%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500" dirty="0" smtClean="0"/>
              <a:t>«Винницкая школа» (было 73,1%, стало 87,9%) – КЗ повысилось на 14,8%</a:t>
            </a:r>
          </a:p>
          <a:p>
            <a:r>
              <a:rPr lang="ru-RU" sz="1500" dirty="0" smtClean="0"/>
              <a:t>«Пожарская школа» (было 92%, стало 88,5%) – КЗ понизилось на 3,5%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500" dirty="0" smtClean="0"/>
              <a:t>«</a:t>
            </a:r>
            <a:r>
              <a:rPr lang="ru-RU" sz="1500" dirty="0" err="1" smtClean="0"/>
              <a:t>Укромновская</a:t>
            </a:r>
            <a:r>
              <a:rPr lang="ru-RU" sz="1500" dirty="0" smtClean="0"/>
              <a:t> школа» (было 81%, стало 50,5%) – КЗ понизилось на 30,5%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500" dirty="0" smtClean="0"/>
              <a:t>«</a:t>
            </a:r>
            <a:r>
              <a:rPr lang="ru-RU" sz="1500" dirty="0" err="1" smtClean="0"/>
              <a:t>Мирновская</a:t>
            </a:r>
            <a:r>
              <a:rPr lang="ru-RU" sz="1500" dirty="0" smtClean="0"/>
              <a:t> школа №1 им. Н.Н. Белова» (было 73,5%, стало 73,1%) – КЗ понизилось на 0,4%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500" dirty="0" smtClean="0"/>
              <a:t>«Перовская школа-гимназия им. Героя Социалистического труда </a:t>
            </a:r>
            <a:r>
              <a:rPr lang="ru-RU" sz="1500" dirty="0" err="1" smtClean="0"/>
              <a:t>Хачирашвили</a:t>
            </a:r>
            <a:r>
              <a:rPr lang="ru-RU" sz="1500" dirty="0" smtClean="0"/>
              <a:t> Г. А.»             (было 77,3%, стало 89%) – КЗ повысилось на 11,7%.</a:t>
            </a:r>
          </a:p>
          <a:p>
            <a:endParaRPr lang="ru-RU" sz="1500" dirty="0"/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graphicFrame>
        <p:nvGraphicFramePr>
          <p:cNvPr id="53249" name="Object 3"/>
          <p:cNvGraphicFramePr>
            <a:graphicFrameLocks noChangeAspect="1"/>
          </p:cNvGraphicFramePr>
          <p:nvPr/>
        </p:nvGraphicFramePr>
        <p:xfrm>
          <a:off x="827584" y="2996952"/>
          <a:ext cx="7344816" cy="3861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Worksheet" r:id="rId3" imgW="5962650" imgH="4057650" progId="Excel.Sheet.8">
                  <p:embed/>
                </p:oleObj>
              </mc:Choice>
              <mc:Fallback>
                <p:oleObj name="Worksheet" r:id="rId3" imgW="5962650" imgH="4057650" progId="Excel.Sheet.8">
                  <p:embed/>
                  <p:pic>
                    <p:nvPicPr>
                      <p:cNvPr id="0" name="Object 3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7584" y="2996952"/>
                        <a:ext cx="7344816" cy="386104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9623"/>
            <a:ext cx="9144000" cy="5219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6600"/>
                </a:solidFill>
                <a:latin typeface="Arial Black" panose="020B0A04020102020204" pitchFamily="34" charset="0"/>
              </a:rPr>
              <a:t>ВЫПОЛНЕНИЕ ПРАКТИЧЕСКОЙ ЧАСТИ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764704"/>
            <a:ext cx="7488832" cy="5472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532059"/>
            <a:ext cx="4235749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2023-2024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выполнена практическая часть (практические работы выполнены не в полном объеме):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Молодежненская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№ 2» (учитель –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Путкарадзе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М.В.) - в 8 классах не проведено 5 практических работ из 17 (последняя работа пронумерована №12), программа 10-го класса не соответствует действующему ФГОС;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Николаевская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школа» (учитель –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Зеленица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В.А.) – в 5 классах не проведена практическая работа № 10;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«Первомайская школа» (учитель – Брыла Т.Н.) - в 5 классах не проведена практическая работа № 10. 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«Перовская школа-гимназия им. Г.Н.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Хачирашвили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(учитель – Валеева П.Ю.) - в 5 классах не проведена практическая работа № 10;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«Украинская школа» (учитель –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Маушев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И.А.) – в 10 классе не проведена одна практическая работа (всего – 12, должно быть – 13);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«Гвардейская школа-гимназия № 3» (учитель – Чванова Е.В.) – в 10 классе  не проведено 2 практических работы (всего – 11, должно – 13);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«Константиновская школа» (учитель – Максименко О.А.) - в 5 классах не проведена практическая работа № 10;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91325" y="561593"/>
            <a:ext cx="42484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2024-2025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выполнена практическая часть (практические работы выполнены не в полном объеме):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Денисовская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школа»:  8А, 8Б - не выполнена ПР № 17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«Лицей Крымской весны»:  5Г, 5Д  - не выполнена ПР № 10;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8А , 8Б, 8В, 8Г – не выполнена ПР № 17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«Николаевская школа»:  5А - не выполнена ПР № 10;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8кл – не выполнены ПР № 16, ПР № 17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«Перовская школа им. Г.Н.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Хачирашвили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»: 8А, 8Б –  не выполнена ПР № 17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Скворцовская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:  7А, 7Б – не выполнена ПР № 19;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8А – не выполнены ПР № 16, 17;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8Б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не выполнена ПР № 17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Тепловская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школа»:  8А – не выполнена ПР № 17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Чистенская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 им. И.С. Тарасюка»:  5А -  не выполнена ПР № 10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187624" y="922253"/>
            <a:ext cx="7704856" cy="136815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</a:rPr>
              <a:t>      </a:t>
            </a:r>
            <a:r>
              <a:rPr lang="ru-RU" sz="2000" b="1" dirty="0">
                <a:solidFill>
                  <a:srgbClr val="002060"/>
                </a:solidFill>
              </a:rPr>
              <a:t>Задача учебного курса «Индивидуальный проект» - обеспечить обучающимся опыт конструирования социального выбора и прогнозирования личного успеха в интересующей сфере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деятельности.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7" y="2375714"/>
            <a:ext cx="446449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113" y="2362099"/>
            <a:ext cx="4248472" cy="3852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 rot="10800000" flipV="1">
            <a:off x="899592" y="6210637"/>
            <a:ext cx="76965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6370" marR="164465" algn="just">
              <a:spcBef>
                <a:spcPts val="5"/>
              </a:spcBef>
            </a:pPr>
            <a:r>
              <a:rPr lang="ru-RU" u="sng" dirty="0">
                <a:solidFill>
                  <a:srgbClr val="2F5496"/>
                </a:solidFill>
                <a:ea typeface="Times New Roman" panose="02020603050405020304" pitchFamily="18" charset="0"/>
              </a:rPr>
              <a:t>https://www.krippo.ru/index.php/v-pomoshch-uchitelyu/v-pomosh-ychitelu.</a:t>
            </a:r>
            <a:r>
              <a:rPr lang="ru-RU" dirty="0">
                <a:solidFill>
                  <a:srgbClr val="2F5496"/>
                </a:solidFill>
                <a:ea typeface="Times New Roman" panose="02020603050405020304" pitchFamily="18" charset="0"/>
              </a:rPr>
              <a:t> </a:t>
            </a:r>
            <a:endParaRPr lang="ru-RU" sz="2000" dirty="0">
              <a:solidFill>
                <a:prstClr val="black"/>
              </a:solidFill>
              <a:ea typeface="Times New Roman" panose="02020603050405020304" pitchFamily="18" charset="0"/>
            </a:endParaRPr>
          </a:p>
          <a:p>
            <a:pPr marL="166370" marR="165100" algn="just"/>
            <a:r>
              <a:rPr lang="ru-RU" b="1" dirty="0">
                <a:solidFill>
                  <a:prstClr val="black"/>
                </a:solidFill>
                <a:ea typeface="Times New Roman" panose="02020603050405020304" pitchFamily="18" charset="0"/>
              </a:rPr>
              <a:t>                                    </a:t>
            </a:r>
            <a:endParaRPr lang="ru-RU" sz="2000" dirty="0">
              <a:solidFill>
                <a:prstClr val="black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9462"/>
            <a:ext cx="912342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УЧЕБНЫЙ КУРС «ИНДИВИДУАЛЬНЫЙ ПРОЕКТ»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971435"/>
            <a:ext cx="7560840" cy="3753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СОКРАЩЕНИЯ НА СТРАНИЦЕ «ОТМЕТКИ»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практическая работа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 – итоговое/промежуточное тестирование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– комплексное задание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 – географический диктант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КК – работа на контурной карте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 – устный зачет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ЗК – зачет по карте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ТП – творческий проект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 – самостоятельная работа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 – контрольная работа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 - диагностическая работа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АКР – административная контрольная работа и т.д.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Кроме того, в электронном журнале предусмотрен ввод названия видов работ вручную, если таковой тип отметок отсутствует в общепринятом списке (НАПРИМЕР, «Номенклатура» - НОМ). 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69462"/>
            <a:ext cx="9123428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ЗАПОЛНЕНИЕ ПРЕДМЕТНОЙ </a:t>
            </a:r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СТРАНИЦЫ, ВЕДЕНИЕ ДЕЛОВОЙ ДОКУМЕНТАЦИИ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2104" y="4724920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«Конструктор рабочих программ»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5315" y="5380672"/>
            <a:ext cx="7632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 на следующий урок рекомендуется задавать на текущем уроке с занесением в электронный журнал не позднее времени окончания учебного дня.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83968" y="3789040"/>
            <a:ext cx="4603779" cy="290119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624" y="1556792"/>
            <a:ext cx="7632848" cy="2689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в целях сокращения нагрузки на обучающихся определено максимальное количество контрольных; </a:t>
            </a: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приказом закреплён перечень (кодификатор) проверяемых требований к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метапредметным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предметным результатам освоения основных общеобразовательных программ при проведении федеральных и региональных процедур оценки качества образования; </a:t>
            </a: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программы синхронизированы с основным и единым государственными экзаменами, по каждому учебному предмету указан перечень элементов содержания, проверяемых на ОГЭ и ЕГЭ; </a:t>
            </a: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в программы внесено поурочное планирование.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69462"/>
            <a:ext cx="9123428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ЗАПОЛНЕНИЕ ПРЕДМЕТНОЙ </a:t>
            </a:r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СТРАНИЦЫ, ВЕДЕНИЕ ДЕЛОВОЙ ДОКУМЕНТАЦИИ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1124744"/>
            <a:ext cx="784887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РФ от 09.10.2024 № 704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51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1772816"/>
            <a:ext cx="7488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каждого класса предусмотрено резервное учебное время, которое может быть использовано участниками образовательного процесса в целях формирования вариативной составляющей содержания конкретной рабочей программы, с учётом потребностей социально-экономического развития региона, национальных, региональных и этнокультурных особенностей.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обязательная (инвариантная) часть содержания предмета, установленная ФРП, должна быть сохранена полностью. 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69462"/>
            <a:ext cx="9123428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ЗАПОЛНЕНИЕ ПРЕДМЕТНОЙ </a:t>
            </a:r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СТРАНИЦЫ, ВЕДЕНИЕ ДЕЛОВОЙ ДОКУМЕНТАЦИИ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39652" y="4653136"/>
            <a:ext cx="75248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преподавания географии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углублённом уровне (социально-экономический профиль (варианты 1–3), универсальный профиль)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могут использовать Федеральную рабочую программу среднего общего образования «География» углублённый уровень, размещенную на портале «Единое содержание общего образования»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1124744"/>
            <a:ext cx="784887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РФ от 09.10.2024 № 704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5655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8261" y="1060567"/>
            <a:ext cx="7776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 сентября 2025 года объём учебного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времени, затрачиваемого на проведение оценочных процедур, включая ВПР, не должен превышать 10% от всего объёма учебного времени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отводимого на изучение данного учебного предмета в данном классе в текущем учебном году.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 практической работы, являющейся формой организации учебного процесса, направленной на выработку у обучающихся практических умений, включая лабораторные, интерактивные и иные работы, и не являющейся формой контроля, составляет один урок (не более чем 45 минут).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3429000"/>
            <a:ext cx="77048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контроля: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проведение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диагностических работ,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включающих задания на применение знаний в реальных ситуациях;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учёт результатов практических работ, таких как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картографических материалов и анализ статистических данных;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общее количество уроков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5, 6 и 10 классах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программе – 34 часа, из них уроков, отведённых на контрольные работы (в том числе всероссийские проверочные работы),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 3.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общее количество уроков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 в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7, 8 и 9 классах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программе – 68 часов, из них уроков, отведенных на контрольные работы (в том числе всероссийские проверочные работы),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 6.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69462"/>
            <a:ext cx="9123428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ЗАПОЛНЕНИЕ ПРЕДМЕТНОЙ </a:t>
            </a:r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СТРАНИЦЫ, ВЕДЕНИЕ ДЕЛОВОЙ ДОКУМЕНТАЦИИ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1296" y="764704"/>
            <a:ext cx="7571184" cy="1872207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000" b="1" dirty="0">
                <a:solidFill>
                  <a:srgbClr val="F90B05"/>
                </a:solidFill>
              </a:rPr>
              <a:t>       </a:t>
            </a:r>
            <a:r>
              <a:rPr lang="ru-RU" sz="2000" b="1" dirty="0">
                <a:solidFill>
                  <a:srgbClr val="002060"/>
                </a:solidFill>
              </a:rPr>
              <a:t>В соответствии с ФГОС система оценки достижения планируемых результатов учащихся педагогом должна «предусматривать использование разнообразных методов и форм, взаимно дополняющих друг друга (</a:t>
            </a:r>
            <a:r>
              <a:rPr lang="ru-RU" sz="2000" b="1" i="1" u="sng" dirty="0">
                <a:solidFill>
                  <a:srgbClr val="002060"/>
                </a:solidFill>
              </a:rPr>
              <a:t>стандартизированные письменные и устные работы, проекты, практические работы, творческие работы, самоанализ и самооценка, наблюдения, </a:t>
            </a:r>
            <a:r>
              <a:rPr lang="ru-RU" sz="2000" b="1" i="1" u="sng" dirty="0" smtClean="0">
                <a:solidFill>
                  <a:srgbClr val="002060"/>
                </a:solidFill>
              </a:rPr>
              <a:t>тесты)</a:t>
            </a:r>
            <a:endParaRPr lang="ru-RU" sz="2000" b="1" i="1" u="sng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924" y="2369420"/>
            <a:ext cx="42690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6600"/>
                </a:solidFill>
              </a:rPr>
              <a:t>    </a:t>
            </a:r>
            <a:r>
              <a:rPr lang="ru-RU" sz="2000" b="1" i="1" u="sng" dirty="0">
                <a:solidFill>
                  <a:srgbClr val="006600"/>
                </a:solidFill>
              </a:rPr>
              <a:t>Проверочные и практические письменные работы </a:t>
            </a:r>
            <a:r>
              <a:rPr lang="ru-RU" sz="2000" b="1" dirty="0">
                <a:solidFill>
                  <a:srgbClr val="006600"/>
                </a:solidFill>
              </a:rPr>
              <a:t>целесообразно проводить </a:t>
            </a:r>
            <a:r>
              <a:rPr lang="ru-RU" sz="2000" b="1" i="1" u="sng" dirty="0">
                <a:solidFill>
                  <a:srgbClr val="006600"/>
                </a:solidFill>
              </a:rPr>
              <a:t>после изучения отдельных разделов и тем программы, а также в конце каждой четверти и учебного года. </a:t>
            </a:r>
            <a:r>
              <a:rPr lang="ru-RU" sz="2000" b="1" dirty="0">
                <a:solidFill>
                  <a:srgbClr val="006600"/>
                </a:solidFill>
              </a:rPr>
              <a:t>Может использоваться зачетная форма проверки знаний в виде различных видов работ (экспресс-опросы, географические диктанты, самостоятельные, комплексные проверочные работы и др.).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2677197"/>
            <a:ext cx="26072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   В письменных работах рекомендуем использовать задания </a:t>
            </a:r>
            <a:r>
              <a:rPr lang="ru-RU" sz="2000" b="1" i="1" u="sng" dirty="0">
                <a:solidFill>
                  <a:srgbClr val="002060"/>
                </a:solidFill>
              </a:rPr>
              <a:t>базового, повышенного и высокого уровня сложности. </a:t>
            </a:r>
            <a:r>
              <a:rPr lang="ru-RU" sz="2000" b="1" dirty="0">
                <a:solidFill>
                  <a:srgbClr val="002060"/>
                </a:solidFill>
              </a:rPr>
              <a:t>Задания должны включать </a:t>
            </a:r>
            <a:r>
              <a:rPr lang="ru-RU" sz="2000" b="1" i="1" u="sng" dirty="0">
                <a:solidFill>
                  <a:srgbClr val="002060"/>
                </a:solidFill>
              </a:rPr>
              <a:t>работу с картами атласа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69462"/>
            <a:ext cx="912342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ОЦЕНИВАНИЕ ПЛАНИРУЕМЫХ РЕЗУЛЬТАТОВ</a:t>
            </a:r>
            <a:endParaRPr lang="ru-RU" sz="2400" b="1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484" y="2369420"/>
            <a:ext cx="2674220" cy="3192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3" t="8472" r="4101" b="2157"/>
          <a:stretch>
            <a:fillRect/>
          </a:stretch>
        </p:blipFill>
        <p:spPr bwMode="auto">
          <a:xfrm>
            <a:off x="1691680" y="836713"/>
            <a:ext cx="6733333" cy="5217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573350"/>
            <a:ext cx="81077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     </a:t>
            </a:r>
            <a:endParaRPr lang="ru-RU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39623"/>
            <a:ext cx="9144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КАДРОВЫЙ СОСТАВ</a:t>
            </a:r>
            <a:endParaRPr lang="ru-RU" sz="2800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187624" y="299695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656805" y="810224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chemeClr val="accent3">
                    <a:lumMod val="75000"/>
                  </a:schemeClr>
                </a:solidFill>
              </a:rPr>
              <a:t>АНАЛИЗ КАДРОВОГО СОСТАВА ПЕДАГОГОВ ЗА ЧЕТЫРЕ ГОДА</a:t>
            </a:r>
            <a:endParaRPr lang="ru-RU" b="1" i="1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1" y="1484784"/>
            <a:ext cx="8102351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516" y="692696"/>
            <a:ext cx="8712968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Материально-техническая база в среднем по району составляет </a:t>
            </a:r>
            <a:r>
              <a:rPr lang="ru-RU" b="1" u="sng" dirty="0" smtClean="0"/>
              <a:t>49%</a:t>
            </a:r>
            <a:r>
              <a:rPr lang="ru-RU" b="1" dirty="0" smtClean="0"/>
              <a:t>. </a:t>
            </a:r>
          </a:p>
          <a:p>
            <a:r>
              <a:rPr lang="ru-RU" dirty="0"/>
              <a:t>Анализируя МТБ кабинетов географии по району, можно предложить следующие </a:t>
            </a:r>
            <a:r>
              <a:rPr lang="ru-RU" b="1" u="sng" dirty="0"/>
              <a:t>рекомендации: </a:t>
            </a:r>
            <a:r>
              <a:rPr lang="ru-RU" dirty="0"/>
              <a:t>МБОУ, у которых уровень оснащенности кабинетов ниже, чем по району, необходимо в первую очередь приобрести современные карты, таблицы, заменить/обновить стенды.                                                                                                                                       </a:t>
            </a:r>
          </a:p>
          <a:p>
            <a:r>
              <a:rPr lang="ru-RU" dirty="0"/>
              <a:t>   </a:t>
            </a:r>
            <a:r>
              <a:rPr lang="ru-RU" b="1" i="1" dirty="0"/>
              <a:t>В целом, в большинстве школ района МТБ позволяет качественно выполнять практическую часть предмета. Практическая часть </a:t>
            </a:r>
            <a:r>
              <a:rPr lang="ru-RU" b="1" i="1" u="sng" dirty="0"/>
              <a:t>в большинстве МБОУ Симферопольского района выполняется своевременно и в полном объеме. </a:t>
            </a:r>
          </a:p>
          <a:p>
            <a:endParaRPr lang="ru-RU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0" y="39623"/>
            <a:ext cx="9144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МАТЕРИАЛЬНО-ТЕХНИЧЕСКАЯ БАЗА</a:t>
            </a:r>
            <a:endParaRPr lang="ru-RU" sz="2800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51424"/>
            <a:ext cx="2628640" cy="2337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5817" y="3212976"/>
            <a:ext cx="6120679" cy="34778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ПРОСВЕЩЕНИЯ РОССИЙСКОЙ ФЕДЕРАЦИИ</a:t>
            </a:r>
          </a:p>
          <a:p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</a:t>
            </a: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6 сентября 2022 г. N 804</a:t>
            </a:r>
          </a:p>
          <a:p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УТВЕРЖДЕНИИ ПЕРЕЧНЯ</a:t>
            </a: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ОБУЧЕНИЯ И ВОСПИТАНИЯ, СООТВЕТСТВУЮЩИХ</a:t>
            </a: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СОВРЕМЕННЫМ УСЛОВИЯМ ОБУЧЕНИЯ, НЕОБХОДИМЫХ ПРИ ОСНАЩЕНИИ</a:t>
            </a: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ОБЩЕОБРАЗОВАТЕЛЬНЫХ ОРГАНИЗАЦИЙ В ЦЕЛЯХ РЕАЛИЗАЦИИ</a:t>
            </a: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ГОСУДАРСТВЕННОЙ ПРОГРАММЫ РОССИЙСКОЙ</a:t>
            </a: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"РАЗВИТИЕ ОБРАЗОВАНИЯ", НАПРАВЛЕННЫХ НА СОДЕЙСТВИЕ</a:t>
            </a: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СОЗДАНИЮ (СОЗДАНИЕ) В СУБЪЕКТАХ РОССИЙСКОЙ ФЕДЕРАЦИИ НОВЫХ</a:t>
            </a: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(ДОПОЛНИТЕЛЬНЫХ) МЕСТ В ОБЩЕОБРАЗОВАТЕЛЬНЫХ ОРГАНИЗАЦИЯХ,</a:t>
            </a: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МОДЕРНИЗАЦИЮ ИНФРАСТРУКТУРЫ ОБЩЕГО ОБРАЗОВАНИЯ, ШКОЛЬНЫХ</a:t>
            </a: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 ОБРАЗОВАНИЯ, КРИТЕРИЕВ ЕГО ФОРМИРОВАНИЯ И ТРЕБОВАНИЙ</a:t>
            </a: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ФУНКЦИОНАЛЬНОМУ ОСНАЩЕНИЮ ОБЩЕОБРАЗОВАТЕЛЬНЫХ ОРГАНИЗАЦИЙ,</a:t>
            </a: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ОПРЕДЕЛЕНИИ НОРМАТИВА СТОИМОСТИ ОСНАЩЕНИЯ</a:t>
            </a: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МЕСТА ОБУЧАЮЩЕГОСЯ УКАЗАННЫМИ СРЕДСТВАМИ</a:t>
            </a: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И ВОСПИТАНИЯ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8700" y="1052830"/>
            <a:ext cx="806704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Август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Ведение школьной документации. Актуальные проблемы календарно-тематического и поурочного планирования. Работа с Конструктором рабочих программ, где рассматривались главные аспекты этих вопросов;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- Цифровые инструменты и сервисы в работе учителя географии, где молодые учителя получили практические навыки использования таких инструментов и сервисов при подготовке к урокам, а также поучаствовали в качестве экспертов по определению этапов урока в соответствии с ФГОС;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Ноябрь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самостоятельной учебной деятельности обучающихся на уроках географии и во внеурочное время. Формирование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компетенций у обучающихся, где молодые специалисты познакомились с формами работы по данному вопросу и поучаствовали в географическом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Март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Активные и интерактивные методики обучения и воспитания на уроках географии, где молодые учителя получили практические навыки по работе с данными методиками.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В районе  работает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молодых и 2 малоопытных специалиста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МБОУ: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Мазанская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Садохина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Е.В.), «Партизанская школа им. А.П. Богданова» (Васина Е.О.), 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Перевальненская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им. Ф.И. Федоренко» 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Эгизова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А.Д.),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Укромновская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Чаталова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Ш.А.),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Заречненская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им. 126 ОГББО»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(Агафонова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Д.А.),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Чайкинская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Плохотник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Л.С.),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Мирновская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№ 1» 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Ганцева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В.И.), «Донская школа» (Субботина О.В.), «Николаевская школа» (Карпенко С.В.),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Молодежненская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№ 2» 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Гореликова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П.А.),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Трехпрудненская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 им. К.Д. Ушинского» (Богуславец Е.В.), «Пожарская школа» 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Студзинская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 В.), «Винницкая школа» (Марченко Г.А.),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Денисовская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 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Мишилева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Т.И. ).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04664"/>
            <a:ext cx="9144000" cy="5219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МЕТОДИЧЕСКАЯ РАБОТА (ШМУ)</a:t>
            </a:r>
            <a:endParaRPr lang="ru-RU" sz="2800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550" y="1052830"/>
            <a:ext cx="9013190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Август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РМО «Особенности преподавания географии, экономики, финансовой грамотности в 2024-2025 учебном году. Диагностика затруднений потребностей педагога»;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Заседание круглого стола «Методические аспекты подготовки школьников к ВПР, ОГЭ и ЕГЭ по географии. Изучение критериев оценивания заданий ВПР и ГИА-2025. Преемственность начального и основного в соответствие с ФГОС»;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Полевая практика «Использование краеведческого материала при подготовке и проведении уроков географии,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крымоведения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внеурочной деятельности»;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РМО «Интегрированный урок как средство формирования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компетенций учащихся. Организация наставничества по повышению компетенций учителя географии в области формирования и оценивания функциональной грамотности обучающихся».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Мастер-класс «Применение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на уроках географии и во внеурочное время. Формы работы с учащимися, имеющими высокую и низкую мотивацию к обучению».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Семинар-практикум «Педагогическая мастерская (совместный творческий отчет молодых учителей и их наставников по формированию естественно-научной и финансовой грамотности на уроках географии. Организация подготовки к ГИА.»</a:t>
            </a:r>
          </a:p>
          <a:p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04664"/>
            <a:ext cx="9144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6600"/>
                </a:solidFill>
                <a:latin typeface="Arial Black" panose="020B0A04020102020204" pitchFamily="34" charset="0"/>
              </a:rPr>
              <a:t>МЕТОДИЧЕСКАЯ РАБОТА</a:t>
            </a:r>
            <a:endParaRPr lang="ru-RU" sz="2800" dirty="0">
              <a:solidFill>
                <a:srgbClr val="0066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035" y="692696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заседаниях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экспертной группы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учителей географии  рассматривались вопросы о допуске учащихся района к участию в муниципальных этапах всероссийской олимпиады школьников по географии, экономике и краеведению; были подведены итоги муниципального этапа исследовательских краеведческих работ «Отечество», «Крым – 21 век»,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«Фестиваль краеведческих объединений», «Туристско-краеведческие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чтения»;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перепроверены работы пробного ГИА обучающихся, претендующих ан получение аттестата особого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образцп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«медалистов»,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экспертная оценка профессиональной деятельности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учителей МБОУ. 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2024-2025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учебном году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повысили квалификационную категорию 5 учителей: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Чурсина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Н.В. (педагог-методист),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Аблякимов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А.Д. (высшая категория), Алиева А.Э. (первая категория), Валеева П.Ю. (высшая категория), Чередниченко Д.В. (первая категория), подтвердили квалификацию 2 педагога –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Коткова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Н.В. (высшая категория), Гафарова А.К. (первая категория).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отчетный период  проведены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заседания ТГ,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которых рассматривались вопросы по подготовке к всероссийским олимпиадам школьников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географии, экономике и краеведению (составление заданий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школьного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олимпиад); составлялись задания муниципального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МАН.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439" y="18286"/>
            <a:ext cx="91440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018" y="4564976"/>
            <a:ext cx="2204982" cy="213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084" y="980440"/>
            <a:ext cx="8665403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выезды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естественно-научной и финансовой грамотности учащихся на уроках географии» осуществлялись в МБОУ: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Урожайновская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им. К.В. Варлыгина»,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Кольчугинская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№ 1 им.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Авраамова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Г.Н.»,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Чайкинская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школа»,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Маленская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данный вопрос и рассматривался в рамках Дня управления Симферопольского района в МБОУ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«Винницкая школа»,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Родниковская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школа-гимназия»,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Молодежненская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№ 2,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Укромновская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Вопрос «Формирование естественно-научной и финансовой грамотности учащихся на уроках географии»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обсуждался на совещании завучей в октябре 2024 и на Методическом совете МБОУ ДО «ЦДЮТ» в феврале 2025 года.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ходе проверки проанализировано кадровое, материально-техническое и учебно-методическое обеспечение по географии и внеклассная работа учителя, в том числе – применение современных технологий обучения, реализация требований ФГОС в 5-х – 11-х классах на уроках географии и во внеурочное время. Вопрос формирования естественно-научной и финансовой грамотности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обсуждался на заседаниях ШМУ географии. Учителями географии –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Росохатой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М.В.,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Банкетовой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С.А.,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Плохотник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Л.С.,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Молочковской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Н.В.,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Чурсиной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Н.В., Марченко Г.А., Зиновьевой Е.М. -  составлены доклады и презентации по данной тематике.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Чурсина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Н.В.,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Тисняк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М.Н., Максименко О.А. являются соавторами  монографии «Функциональная грамотность. От теории к практике. Из опыта работы учителя географии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" y="231428"/>
            <a:ext cx="91440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5071</Words>
  <Application>Microsoft Office PowerPoint</Application>
  <PresentationFormat>Экран (4:3)</PresentationFormat>
  <Paragraphs>432</Paragraphs>
  <Slides>39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39</vt:i4>
      </vt:variant>
    </vt:vector>
  </HeadingPairs>
  <TitlesOfParts>
    <vt:vector size="54" baseType="lpstr">
      <vt:lpstr>Arial</vt:lpstr>
      <vt:lpstr>Arial Black</vt:lpstr>
      <vt:lpstr>Calibri</vt:lpstr>
      <vt:lpstr>Candara</vt:lpstr>
      <vt:lpstr>Corbel</vt:lpstr>
      <vt:lpstr>Gill Sans MT</vt:lpstr>
      <vt:lpstr>Monotype Corsiva</vt:lpstr>
      <vt:lpstr>Times New Roman</vt:lpstr>
      <vt:lpstr>Verdana</vt:lpstr>
      <vt:lpstr>Wingdings</vt:lpstr>
      <vt:lpstr>Wingdings 2</vt:lpstr>
      <vt:lpstr>Солнцестояние</vt:lpstr>
      <vt:lpstr>Диаграмма</vt:lpstr>
      <vt:lpstr>Worksheet</vt:lpstr>
      <vt:lpstr>Диаграмма Microsoft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Задача учебного курса «Индивидуальный проект» - обеспечить обучающимся опыт конструирования социального выбора и прогнозирования личного успеха в интересующей сфере деятельности.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ПК-8</cp:lastModifiedBy>
  <cp:revision>76</cp:revision>
  <dcterms:created xsi:type="dcterms:W3CDTF">2021-08-20T08:13:00Z</dcterms:created>
  <dcterms:modified xsi:type="dcterms:W3CDTF">2025-08-20T11:01:55Z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54A96D6DF8AB4FDB92AF277FB90ACF08_12</vt:lpwstr>
  </property>
  <property fmtid="{D5CDD505-2E9C-101B-9397-08002B2CF9AE}" pid="3" name="KSOProductBuildVer">
    <vt:lpwstr>1049-12.2.0.17119</vt:lpwstr>
  </property>
</Properties>
</file>